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057e9f4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057e9f4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054f1e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054f1e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988abe5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988abe5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88abe5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88abe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96bd96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d96bd96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057e9f4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057e9f4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8f0ef0c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8f0ef0c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d8f0ef0c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d8f0ef0c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057e9f4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057e9f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8f0ef0c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d8f0ef0c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8f0ef0c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8f0ef0c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Agora nós vamos apresentar algumas técnicas que têm sido utilizadas na análise de sentimentos a partir de grandes quantidades de dados não estruturados.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importante observar que a descoberta do conhecimento está fortemente relacionada à forma pela qual a informação é processada. Por outro lado, dependendo do tipo de informação que você possui, será mais conveniente utilizar uma forma de processamento ou outra.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 se dividem em 2 grandes grupos: a abordagem de machine learning e a abordagem baseada no léxico.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Abordagem baseada em léxico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Abordagem baseada em dicionário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Aprendizagem baseada em corpus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Estatísticos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Semânticos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= aprendizado de máquina. Subcampo da computação focado em reconhecimento de padrões e teoria da aprendizagem computacional na inteligência artificial/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 supervisionado = uma codificação inicial dos dados é escolhida com base em indicações de especialistas,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 não supervisionado = a máquina aprende padrões e regularidades totalmente sozinha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Classificadores de árvore de decisão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Classificadores lineares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Classificadores baseados em regras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Classificadores probabilísticos =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2b3162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2b3162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e85df2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e85df2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2b3162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2b3162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://sentic.net/demo/" TargetMode="External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journalism.org/2012/10/05/social-media-debate-sentiment-less-critical-obama-polls-and-press-are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10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19193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Análise de Sentimentos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Abordagens com Inteligência Artificial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2137250" y="4382643"/>
            <a:ext cx="4870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Felipe Reis, Luciana Hamanaka e Oscar Firme</a:t>
            </a:r>
            <a:endParaRPr sz="12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erramenta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Senticnet</a:t>
            </a:r>
            <a:endParaRPr>
              <a:solidFill>
                <a:srgbClr val="000000"/>
              </a:solidFill>
            </a:endParaRPr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É uma ferramen</a:t>
            </a:r>
            <a:r>
              <a:rPr lang="en">
                <a:solidFill>
                  <a:srgbClr val="000000"/>
                </a:solidFill>
              </a:rPr>
              <a:t>ta</a:t>
            </a:r>
            <a:r>
              <a:rPr lang="en">
                <a:solidFill>
                  <a:srgbClr val="000000"/>
                </a:solidFill>
              </a:rPr>
              <a:t> para a mineração de </a:t>
            </a:r>
            <a:r>
              <a:rPr lang="en">
                <a:solidFill>
                  <a:srgbClr val="000000"/>
                </a:solidFill>
              </a:rPr>
              <a:t>opinião</a:t>
            </a:r>
            <a:r>
              <a:rPr lang="en">
                <a:solidFill>
                  <a:srgbClr val="000000"/>
                </a:solidFill>
              </a:rPr>
              <a:t> e </a:t>
            </a:r>
            <a:r>
              <a:rPr lang="en">
                <a:solidFill>
                  <a:srgbClr val="000000"/>
                </a:solidFill>
              </a:rPr>
              <a:t>análise</a:t>
            </a:r>
            <a:r>
              <a:rPr lang="en">
                <a:solidFill>
                  <a:srgbClr val="000000"/>
                </a:solidFill>
              </a:rPr>
              <a:t> de sentimentos que explora </a:t>
            </a:r>
            <a:r>
              <a:rPr lang="en">
                <a:solidFill>
                  <a:srgbClr val="000000"/>
                </a:solidFill>
              </a:rPr>
              <a:t>técnicas</a:t>
            </a:r>
            <a:r>
              <a:rPr lang="en">
                <a:solidFill>
                  <a:srgbClr val="000000"/>
                </a:solidFill>
              </a:rPr>
              <a:t> de </a:t>
            </a:r>
            <a:r>
              <a:rPr lang="en">
                <a:solidFill>
                  <a:srgbClr val="000000"/>
                </a:solidFill>
              </a:rPr>
              <a:t>Inteligência</a:t>
            </a:r>
            <a:r>
              <a:rPr lang="en">
                <a:solidFill>
                  <a:srgbClr val="000000"/>
                </a:solidFill>
              </a:rPr>
              <a:t> Artificial e Web </a:t>
            </a:r>
            <a:r>
              <a:rPr lang="en">
                <a:solidFill>
                  <a:srgbClr val="000000"/>
                </a:solidFill>
              </a:rPr>
              <a:t>Semântica</a:t>
            </a:r>
            <a:r>
              <a:rPr lang="en">
                <a:solidFill>
                  <a:srgbClr val="000000"/>
                </a:solidFill>
              </a:rPr>
              <a:t>. O </a:t>
            </a:r>
            <a:r>
              <a:rPr lang="en">
                <a:solidFill>
                  <a:srgbClr val="000000"/>
                </a:solidFill>
              </a:rPr>
              <a:t>método</a:t>
            </a:r>
            <a:r>
              <a:rPr lang="en">
                <a:solidFill>
                  <a:srgbClr val="000000"/>
                </a:solidFill>
              </a:rPr>
              <a:t> utiliza </a:t>
            </a:r>
            <a:r>
              <a:rPr lang="en">
                <a:solidFill>
                  <a:srgbClr val="000000"/>
                </a:solidFill>
              </a:rPr>
              <a:t>técnicas</a:t>
            </a:r>
            <a:r>
              <a:rPr lang="en">
                <a:solidFill>
                  <a:srgbClr val="000000"/>
                </a:solidFill>
              </a:rPr>
              <a:t> de Processamento de Linguagem Natural (PLN) para criar significados </a:t>
            </a:r>
            <a:r>
              <a:rPr lang="en">
                <a:solidFill>
                  <a:srgbClr val="000000"/>
                </a:solidFill>
              </a:rPr>
              <a:t>semânticos</a:t>
            </a:r>
            <a:r>
              <a:rPr lang="en">
                <a:solidFill>
                  <a:srgbClr val="000000"/>
                </a:solidFill>
              </a:rPr>
              <a:t> ou polaridade para aproximadamente 50.000 conceitos.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123825"/>
            <a:ext cx="18764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3263" y="3542413"/>
            <a:ext cx="524827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718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 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898075"/>
            <a:ext cx="8520600" cy="3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análise de sentimentos pode ser utilizada para: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Análise e cobertura de grandes eventos esportivos: Durante a copa das confederações a IBM analisou o sentimento da torcida, onde encontraram os seguintes dados: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73" y="2466475"/>
            <a:ext cx="4109100" cy="24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400" y="2466475"/>
            <a:ext cx="3446575" cy="21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83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920400"/>
            <a:ext cx="8520600" cy="4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Análise</a:t>
            </a:r>
            <a:r>
              <a:rPr lang="en">
                <a:solidFill>
                  <a:srgbClr val="000000"/>
                </a:solidFill>
              </a:rPr>
              <a:t> do posicionamento da população durante os protestos em 2013.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Análise da polaridade em mensagens no </a:t>
            </a:r>
            <a:r>
              <a:rPr lang="en">
                <a:solidFill>
                  <a:srgbClr val="000000"/>
                </a:solidFill>
              </a:rPr>
              <a:t>Twitter</a:t>
            </a:r>
            <a:r>
              <a:rPr lang="en">
                <a:solidFill>
                  <a:srgbClr val="000000"/>
                </a:solidFill>
              </a:rPr>
              <a:t>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50" y="2344028"/>
            <a:ext cx="3888925" cy="24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225" y="1364300"/>
            <a:ext cx="548200" cy="5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325" y="2413993"/>
            <a:ext cx="3699776" cy="20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1301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Análise</a:t>
            </a:r>
            <a:r>
              <a:rPr lang="en">
                <a:solidFill>
                  <a:srgbClr val="000000"/>
                </a:solidFill>
              </a:rPr>
              <a:t> em tempo real de redes sociais sobre eleições em 2012 nos EUA. Onde é possível verificar dados interessantes.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5" y="2229688"/>
            <a:ext cx="6001850" cy="2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050" y="2644405"/>
            <a:ext cx="2651250" cy="17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951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 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IBM Explica: Anállise de Sentimento Social - </a:t>
            </a:r>
            <a:r>
              <a:rPr lang="en" sz="1400">
                <a:solidFill>
                  <a:srgbClr val="000000"/>
                </a:solidFill>
              </a:rPr>
              <a:t>https://www.youtube.com/watch?v=IUHtnguLsKI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Análise de Sentimento de Tweets Relacionados aos Protestos que ocorreram no Brasil entre Junho e Agosto de 2013 - https://drive.google.com/file/d/0B5vnay4MiKMRSkVLWjVWV1Biem8/view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Evolution of Sentiment Analysis - A Review of Research Topics, Venues,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and Top Cited Papers - https://arxiv.org/ftp/arxiv/papers/1612/1612.01556.pdf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Politica nos EUA: 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Http://www.journalism.org/2012/10/05/social-media-debate-sentiment-less-critical-obama-polls-and-press-are/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176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de análise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1834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Existem diversos </a:t>
            </a:r>
            <a:r>
              <a:rPr lang="en">
                <a:solidFill>
                  <a:srgbClr val="000000"/>
                </a:solidFill>
              </a:rPr>
              <a:t>métodos</a:t>
            </a:r>
            <a:r>
              <a:rPr lang="en">
                <a:solidFill>
                  <a:srgbClr val="000000"/>
                </a:solidFill>
              </a:rPr>
              <a:t> de análise: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Aprendizado de máquina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Dicionários léxicos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Processamento de linguagem natural 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Escalas </a:t>
            </a:r>
            <a:r>
              <a:rPr lang="en">
                <a:solidFill>
                  <a:srgbClr val="000000"/>
                </a:solidFill>
              </a:rPr>
              <a:t>psicométricas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Introdução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707400"/>
            <a:ext cx="8520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 que é análise de sentimentos?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Como Funciona a análise de sentimentos?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 Polaridade </a:t>
            </a:r>
            <a:endParaRPr>
              <a:solidFill>
                <a:srgbClr val="000000"/>
              </a:solidFill>
            </a:endParaRPr>
          </a:p>
          <a:p>
            <a:pPr indent="-317500" lvl="4" marL="2286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Polaridade + = Amei o presente!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4" marL="2286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Polaridade - = Já estou com raiva desse governo.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4" marL="2286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Polaridade 0 = A camisa é branca.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912" y="707398"/>
            <a:ext cx="2239350" cy="15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827" y="2995175"/>
            <a:ext cx="944416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Polaridade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816425"/>
            <a:ext cx="8520600" cy="40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Outras Abordagens e possibilidades: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Emojis: 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Hashtag(#): 	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facebook-emoji-reactions.gif" id="83" name="Google Shape;83;p15"/>
          <p:cNvPicPr preferRelativeResize="0"/>
          <p:nvPr/>
        </p:nvPicPr>
        <p:blipFill rotWithShape="1">
          <a:blip r:embed="rId3">
            <a:alphaModFix/>
          </a:blip>
          <a:srcRect b="19554" l="7144" r="7807" t="21333"/>
          <a:stretch/>
        </p:blipFill>
        <p:spPr>
          <a:xfrm>
            <a:off x="2495150" y="1260425"/>
            <a:ext cx="5923700" cy="15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2705100" y="2542625"/>
            <a:ext cx="59832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Cuidado: por detrás dos emojis, há alguém medindo a sua satisfação!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162" y="3352225"/>
            <a:ext cx="2781639" cy="15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281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Desafios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</a:t>
            </a:r>
            <a:r>
              <a:rPr lang="en">
                <a:solidFill>
                  <a:srgbClr val="000000"/>
                </a:solidFill>
              </a:rPr>
              <a:t>análise</a:t>
            </a:r>
            <a:r>
              <a:rPr lang="en">
                <a:solidFill>
                  <a:srgbClr val="000000"/>
                </a:solidFill>
              </a:rPr>
              <a:t> de sentimentos possui diversos desafios a serem ultrapassados, como: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Ruídos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Ironia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Ferramentas basicamente para o idioma inglês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Questões morais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951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Utilizada...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916638"/>
            <a:ext cx="85206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Crescimento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Grande atenção nos anos 2000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400" y="1854750"/>
            <a:ext cx="4713625" cy="30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9123" l="0" r="0" t="0"/>
          <a:stretch/>
        </p:blipFill>
        <p:spPr>
          <a:xfrm>
            <a:off x="142400" y="868675"/>
            <a:ext cx="6732344" cy="38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de mineração de opinião 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150" y="1763200"/>
            <a:ext cx="369949" cy="36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6239100" y="3458150"/>
            <a:ext cx="25932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Vantagens: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 do idioma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 para textos pequenos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Bons resultados na literatura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Etapas genéricas do método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625" y="1455103"/>
            <a:ext cx="1223825" cy="68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80319">
            <a:off x="1724729" y="2395236"/>
            <a:ext cx="870169" cy="87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475" y="1263925"/>
            <a:ext cx="1028080" cy="9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479" y="2318984"/>
            <a:ext cx="1028075" cy="10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7">
            <a:alphaModFix/>
          </a:blip>
          <a:srcRect b="52581" l="21439" r="63798" t="31477"/>
          <a:stretch/>
        </p:blipFill>
        <p:spPr>
          <a:xfrm>
            <a:off x="6822000" y="2643350"/>
            <a:ext cx="727225" cy="3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8">
            <a:alphaModFix/>
          </a:blip>
          <a:srcRect b="0" l="13934" r="14013" t="0"/>
          <a:stretch/>
        </p:blipFill>
        <p:spPr>
          <a:xfrm>
            <a:off x="2685350" y="1382175"/>
            <a:ext cx="3108225" cy="28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0450" y="3406435"/>
            <a:ext cx="850674" cy="85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5300" y="3573513"/>
            <a:ext cx="516475" cy="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286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 of words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25"/>
            <a:ext cx="4038300" cy="3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Recorte do algoritmo implementado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#Conjunto de importações</a:t>
            </a:r>
            <a:endParaRPr sz="110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sklearn.feature_extraction.text import CountVectorizer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#Cria uma instância para a bag-of-words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 = CountVectorizer()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#Método fit_transform: </a:t>
            </a:r>
            <a:endParaRPr sz="110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#fit = cria e aprende a bag</a:t>
            </a:r>
            <a:endParaRPr sz="110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#transform = cria a matriz termo-documento</a:t>
            </a:r>
            <a:endParaRPr sz="110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bag_treino = bag.fit_transform(dados_treino)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#Printa o vocabulário criado para a bag-of-words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print(bag.vocabulary_)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#A função sorted() ordena o vocabulário da bag-of-words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print(sorted(bag.vocabulary_))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#Printa a matriz termo-documento da bag-of-words	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4535200" y="456150"/>
            <a:ext cx="4178100" cy="4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FF"/>
                </a:solidFill>
              </a:rPr>
              <a:t>Conjunto de treinamento:</a:t>
            </a:r>
            <a:endParaRPr b="1" sz="1100">
              <a:solidFill>
                <a:srgbClr val="99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['Dois mil e dezesseis foi um ano filho da puta.', 'Tô aqui pedindo que a gente se junte nessa vibração de amor e arte.']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Polaridades do Conjunto de Treinamento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[-1, 1]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FF"/>
                </a:solidFill>
              </a:rPr>
              <a:t>Bag</a:t>
            </a:r>
            <a:r>
              <a:rPr lang="en" sz="1100">
                <a:solidFill>
                  <a:srgbClr val="9900FF"/>
                </a:solidFill>
              </a:rPr>
              <a:t>:</a:t>
            </a:r>
            <a:endParaRPr sz="1100">
              <a:solidFill>
                <a:srgbClr val="99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['amor', 'ano', 'aqui', 'arte', 'da', 'de', 'dezesseis', 'dois', 'filho', 'foi', 'gente', 'junte', 'mil', 'nessa', 'pedindo', 'puta', 'que', 'se', 'tô', 'um', 'vibração']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00FF"/>
                </a:solidFill>
              </a:rPr>
              <a:t>Matriz termo-documento</a:t>
            </a:r>
            <a:endParaRPr b="1" sz="1100">
              <a:solidFill>
                <a:srgbClr val="99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FF"/>
                </a:solidFill>
              </a:rPr>
              <a:t>(Frase,Palavra) TF (frequência do termo)</a:t>
            </a:r>
            <a:endParaRPr sz="1100">
              <a:solidFill>
                <a:srgbClr val="99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(0, 7)  1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(0, 12) 1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145325" y="180125"/>
            <a:ext cx="55197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Teorema de Bayes: pensemos de forma probabilística!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6885"/>
            <a:ext cx="9143999" cy="32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4">
            <a:alphaModFix/>
          </a:blip>
          <a:srcRect b="0" l="5806" r="14436" t="0"/>
          <a:stretch/>
        </p:blipFill>
        <p:spPr>
          <a:xfrm>
            <a:off x="5665025" y="-18050"/>
            <a:ext cx="2513475" cy="15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